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9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DAA4-1A2F-4FDA-B9E9-693358FFD4E1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BE0C-3B55-4E72-9D72-570422E5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arthritis/about-inflammation" TargetMode="External"/><Relationship Id="rId2" Type="http://schemas.openxmlformats.org/officeDocument/2006/relationships/hyperlink" Target="https://www.webmd.com/dvt/phlebiti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err="1" smtClean="0"/>
              <a:t>Cardiovasicular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4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743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Akhbar MT" pitchFamily="2" charset="-78"/>
              </a:rPr>
              <a:t>Third class</a:t>
            </a:r>
          </a:p>
          <a:p>
            <a:r>
              <a:rPr lang="en-US" b="1" dirty="0" smtClean="0">
                <a:solidFill>
                  <a:srgbClr val="002060"/>
                </a:solidFill>
                <a:cs typeface="Akhbar MT" pitchFamily="2" charset="-78"/>
              </a:rPr>
              <a:t>Dr. </a:t>
            </a:r>
            <a:r>
              <a:rPr lang="en-US" b="1" dirty="0" err="1" smtClean="0">
                <a:solidFill>
                  <a:srgbClr val="002060"/>
                </a:solidFill>
                <a:cs typeface="Akhbar MT" pitchFamily="2" charset="-78"/>
              </a:rPr>
              <a:t>yasmeen</a:t>
            </a:r>
            <a:r>
              <a:rPr lang="en-US" b="1" dirty="0" smtClean="0">
                <a:solidFill>
                  <a:srgbClr val="002060"/>
                </a:solidFill>
                <a:cs typeface="Akhbar MT" pitchFamily="2" charset="-78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khbar MT" pitchFamily="2" charset="-78"/>
              </a:rPr>
              <a:t>jasim</a:t>
            </a:r>
            <a:endParaRPr lang="en-US" b="1" dirty="0" smtClean="0">
              <a:solidFill>
                <a:srgbClr val="002060"/>
              </a:solidFill>
              <a:cs typeface="Akhbar MT" pitchFamily="2" charset="-78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Akhbar MT" pitchFamily="2" charset="-78"/>
              </a:rPr>
              <a:t>Lectures of pathology</a:t>
            </a:r>
          </a:p>
          <a:p>
            <a:r>
              <a:rPr lang="en-US" b="1" dirty="0" smtClean="0">
                <a:solidFill>
                  <a:srgbClr val="002060"/>
                </a:solidFill>
                <a:cs typeface="Akhbar MT" pitchFamily="2" charset="-78"/>
              </a:rPr>
              <a:t>practical </a:t>
            </a:r>
            <a:endParaRPr lang="en-US" b="1" dirty="0">
              <a:solidFill>
                <a:srgbClr val="00206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7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5334000"/>
            <a:ext cx="8229600" cy="10207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Organ : Heart</a:t>
            </a:r>
          </a:p>
          <a:p>
            <a:r>
              <a:rPr lang="en-US" dirty="0" smtClean="0"/>
              <a:t>Diagnosis : pericarditis </a:t>
            </a:r>
          </a:p>
          <a:p>
            <a:r>
              <a:rPr lang="en-US" dirty="0" smtClean="0"/>
              <a:t>Lesions: A </a:t>
            </a:r>
            <a:r>
              <a:rPr lang="en-US" dirty="0"/>
              <a:t>layer of fibrin covers the surface of inflamed </a:t>
            </a:r>
            <a:r>
              <a:rPr lang="en-US" dirty="0" smtClean="0"/>
              <a:t>pericardium  as membrane  with infiltration of inflammatory cells.  Congested blood vessels.</a:t>
            </a:r>
            <a:endParaRPr lang="en-US" dirty="0"/>
          </a:p>
        </p:txBody>
      </p:sp>
      <p:pic>
        <p:nvPicPr>
          <p:cNvPr id="1026" name="Picture 2" descr="http://www.brown.edu/Courses/Digital_Path/systemic_path/cardio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6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Organ : heart </a:t>
            </a:r>
          </a:p>
          <a:p>
            <a:r>
              <a:rPr lang="en-US" dirty="0" smtClean="0"/>
              <a:t>Diagnosis: </a:t>
            </a:r>
            <a:r>
              <a:rPr lang="en-US" dirty="0" err="1" smtClean="0"/>
              <a:t>Fibrinous</a:t>
            </a:r>
            <a:r>
              <a:rPr lang="en-US" dirty="0" smtClean="0"/>
              <a:t> pericarditis </a:t>
            </a:r>
            <a:endParaRPr lang="en-US" dirty="0"/>
          </a:p>
          <a:p>
            <a:r>
              <a:rPr lang="en-US" b="1" i="1" dirty="0" smtClean="0"/>
              <a:t>Lesions: The </a:t>
            </a:r>
            <a:r>
              <a:rPr lang="en-US" b="1" i="1" dirty="0"/>
              <a:t>pericardium is distorted by thick irregular layer </a:t>
            </a:r>
            <a:r>
              <a:rPr lang="en-US" dirty="0" smtClean="0"/>
              <a:t> </a:t>
            </a:r>
            <a:r>
              <a:rPr lang="en-US" b="1" i="1" dirty="0" smtClean="0"/>
              <a:t>of </a:t>
            </a:r>
            <a:r>
              <a:rPr lang="en-US" b="1" i="1" dirty="0"/>
              <a:t>pinkish </a:t>
            </a:r>
            <a:r>
              <a:rPr lang="en-US" b="1" i="1" dirty="0" err="1"/>
              <a:t>fibrinous</a:t>
            </a:r>
            <a:r>
              <a:rPr lang="en-US" b="1" i="1" dirty="0"/>
              <a:t> exudate </a:t>
            </a:r>
            <a:r>
              <a:rPr lang="en-US" b="1" i="1" dirty="0" smtClean="0"/>
              <a:t> (fibrin network) with </a:t>
            </a:r>
            <a:r>
              <a:rPr lang="en-US" b="1" i="1" dirty="0"/>
              <a:t>some red cells and inflammatory </a:t>
            </a:r>
            <a:r>
              <a:rPr lang="en-US" b="1" i="1" dirty="0" smtClean="0"/>
              <a:t>cells infiltration in the visceral layer as a high numbers.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81000"/>
            <a:ext cx="56102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1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Autofit/>
          </a:bodyPr>
          <a:lstStyle/>
          <a:p>
            <a:r>
              <a:rPr lang="en-US" sz="1800" dirty="0" smtClean="0"/>
              <a:t>Organ : Heart </a:t>
            </a:r>
          </a:p>
          <a:p>
            <a:r>
              <a:rPr lang="en-US" sz="1800" dirty="0" smtClean="0"/>
              <a:t>Diagnosis : myocarditis </a:t>
            </a:r>
          </a:p>
          <a:p>
            <a:r>
              <a:rPr lang="en-US" sz="1800" dirty="0" smtClean="0"/>
              <a:t>Lesions: degeneration and necrosis of </a:t>
            </a:r>
            <a:r>
              <a:rPr lang="en-US" sz="1800" dirty="0" err="1" smtClean="0"/>
              <a:t>myocytes</a:t>
            </a:r>
            <a:r>
              <a:rPr lang="en-US" sz="1800" dirty="0" smtClean="0"/>
              <a:t> in large area with  </a:t>
            </a:r>
            <a:r>
              <a:rPr lang="en-US" sz="1800" dirty="0"/>
              <a:t>inflammatory </a:t>
            </a:r>
            <a:r>
              <a:rPr lang="en-US" sz="1800" dirty="0" smtClean="0"/>
              <a:t> cells infiltrate in high numbers .</a:t>
            </a:r>
            <a:r>
              <a:rPr lang="en-US" sz="1800" dirty="0"/>
              <a:t>  In this case of viral myocarditis, the infiltrate is predominantly lymphocytic.</a:t>
            </a:r>
          </a:p>
        </p:txBody>
      </p:sp>
      <p:pic>
        <p:nvPicPr>
          <p:cNvPr id="2050" name="Picture 2" descr="http://www.brown.edu/Courses/Digital_Path/systemic_path/cardio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7755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020763"/>
          </a:xfrm>
        </p:spPr>
        <p:txBody>
          <a:bodyPr>
            <a:noAutofit/>
          </a:bodyPr>
          <a:lstStyle/>
          <a:p>
            <a:r>
              <a:rPr lang="en-US" sz="1800" dirty="0" smtClean="0"/>
              <a:t>Organ : Artery </a:t>
            </a:r>
          </a:p>
          <a:p>
            <a:r>
              <a:rPr lang="en-US" sz="1800" dirty="0" smtClean="0"/>
              <a:t>Diagnosis : arteritis  or arteriosclerosis </a:t>
            </a:r>
          </a:p>
          <a:p>
            <a:r>
              <a:rPr lang="en-US" sz="1800" dirty="0" smtClean="0"/>
              <a:t>Lesion : presences of pinkish material or  </a:t>
            </a:r>
            <a:r>
              <a:rPr lang="en-US" sz="1800" dirty="0" err="1"/>
              <a:t>eosinophilic</a:t>
            </a:r>
            <a:r>
              <a:rPr lang="en-US" sz="1800" dirty="0"/>
              <a:t> "</a:t>
            </a:r>
            <a:r>
              <a:rPr lang="en-US" sz="1800" dirty="0" err="1"/>
              <a:t>fibrinoid</a:t>
            </a:r>
            <a:r>
              <a:rPr lang="en-US" sz="1800" dirty="0"/>
              <a:t>" </a:t>
            </a:r>
            <a:r>
              <a:rPr lang="en-US" sz="1800" dirty="0" smtClean="0"/>
              <a:t> </a:t>
            </a:r>
            <a:r>
              <a:rPr lang="en-US" sz="1800" dirty="0"/>
              <a:t>involving the intima and media of this muscular artery</a:t>
            </a:r>
            <a:r>
              <a:rPr lang="en-US" sz="1800" dirty="0" smtClean="0"/>
              <a:t>. With infiltration of inflammatory cells  Notice </a:t>
            </a:r>
            <a:r>
              <a:rPr lang="en-US" sz="1800" dirty="0"/>
              <a:t>also how the lumen has been occluded by granulation tissue.</a:t>
            </a:r>
          </a:p>
        </p:txBody>
      </p:sp>
      <p:pic>
        <p:nvPicPr>
          <p:cNvPr id="3074" name="Picture 2" descr="C:\Users\sony\Downloads\spd-img0022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6678345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477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Organ: Artery</a:t>
            </a:r>
          </a:p>
          <a:p>
            <a:r>
              <a:rPr lang="en-US" dirty="0" smtClean="0"/>
              <a:t>Diagnosis : atherosclerosis </a:t>
            </a:r>
          </a:p>
          <a:p>
            <a:r>
              <a:rPr lang="en-US" dirty="0" smtClean="0"/>
              <a:t>Lesions : the artery appear thick wall and presences of lipid depositions into intimal layer and calcified that appears as blue area.  </a:t>
            </a:r>
            <a:endParaRPr lang="en-US" dirty="0"/>
          </a:p>
        </p:txBody>
      </p:sp>
      <p:pic>
        <p:nvPicPr>
          <p:cNvPr id="5122" name="Picture 2" descr="C:\Users\sony\Downloads\heartatheroscleroticSchul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52400"/>
            <a:ext cx="60721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Phlebitis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Phlebitis</a:t>
            </a:r>
            <a:r>
              <a:rPr lang="en-US" dirty="0"/>
              <a:t> </a:t>
            </a:r>
            <a:r>
              <a:rPr lang="en-US" dirty="0" smtClean="0"/>
              <a:t>means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inflammation</a:t>
            </a:r>
            <a:r>
              <a:rPr lang="en-US" dirty="0"/>
              <a:t> of a </a:t>
            </a:r>
            <a:r>
              <a:rPr lang="en-US" dirty="0" smtClean="0"/>
              <a:t>vein.</a:t>
            </a:r>
          </a:p>
          <a:p>
            <a:r>
              <a:rPr lang="en-US" b="1" dirty="0"/>
              <a:t>Phlebitis </a:t>
            </a:r>
            <a:r>
              <a:rPr lang="en-US" b="1" dirty="0" smtClean="0"/>
              <a:t>Causes </a:t>
            </a:r>
          </a:p>
          <a:p>
            <a:r>
              <a:rPr lang="en-US" dirty="0"/>
              <a:t>Injury to a vein increases the risk of forming a blood clot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Infiltration inflammatory cells</a:t>
            </a:r>
            <a:br>
              <a:rPr lang="en-US" sz="2800" dirty="0" smtClean="0"/>
            </a:br>
            <a:r>
              <a:rPr lang="en-US" sz="2800" dirty="0" smtClean="0"/>
              <a:t>thickening in wall and insert thrombi in lumen</a:t>
            </a:r>
            <a:endParaRPr lang="en-US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33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881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188</Words>
  <Application>Microsoft Office PowerPoint</Application>
  <PresentationFormat>عرض على الشاشة (3:4)‏</PresentationFormat>
  <Paragraphs>25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Cardiovasicular system  pathology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Phlebitis </vt:lpstr>
      <vt:lpstr>Infiltration inflammatory cells thickening in wall and insert thrombi in lumen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HP</cp:lastModifiedBy>
  <cp:revision>15</cp:revision>
  <dcterms:created xsi:type="dcterms:W3CDTF">2023-03-12T16:08:34Z</dcterms:created>
  <dcterms:modified xsi:type="dcterms:W3CDTF">2024-02-24T13:38:38Z</dcterms:modified>
</cp:coreProperties>
</file>